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0" r:id="rId4"/>
    <p:sldId id="281" r:id="rId5"/>
    <p:sldId id="257" r:id="rId6"/>
    <p:sldId id="279" r:id="rId7"/>
    <p:sldId id="261" r:id="rId8"/>
    <p:sldId id="259" r:id="rId9"/>
    <p:sldId id="265" r:id="rId10"/>
    <p:sldId id="264" r:id="rId11"/>
    <p:sldId id="267" r:id="rId12"/>
    <p:sldId id="260" r:id="rId13"/>
    <p:sldId id="269" r:id="rId14"/>
    <p:sldId id="266" r:id="rId15"/>
    <p:sldId id="270" r:id="rId16"/>
    <p:sldId id="268" r:id="rId17"/>
    <p:sldId id="271" r:id="rId18"/>
    <p:sldId id="272" r:id="rId19"/>
    <p:sldId id="262" r:id="rId20"/>
    <p:sldId id="273" r:id="rId21"/>
    <p:sldId id="263" r:id="rId22"/>
    <p:sldId id="274" r:id="rId23"/>
    <p:sldId id="275" r:id="rId24"/>
    <p:sldId id="276" r:id="rId25"/>
    <p:sldId id="277" r:id="rId26"/>
    <p:sldId id="282" r:id="rId27"/>
    <p:sldId id="283" r:id="rId28"/>
    <p:sldId id="284"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2289119-62C0-4B79-A904-05C1773406B6}" type="datetimeFigureOut">
              <a:rPr lang="it-IT" smtClean="0"/>
              <a:t>10/09/2014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349644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289119-62C0-4B79-A904-05C1773406B6}" type="datetimeFigureOut">
              <a:rPr lang="it-IT" smtClean="0"/>
              <a:t>10/09/2014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55912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289119-62C0-4B79-A904-05C1773406B6}" type="datetimeFigureOut">
              <a:rPr lang="it-IT" smtClean="0"/>
              <a:t>10/09/2014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32929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289119-62C0-4B79-A904-05C1773406B6}" type="datetimeFigureOut">
              <a:rPr lang="it-IT" smtClean="0"/>
              <a:t>10/09/2014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368659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2289119-62C0-4B79-A904-05C1773406B6}" type="datetimeFigureOut">
              <a:rPr lang="it-IT" smtClean="0"/>
              <a:t>10/09/2014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76667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2289119-62C0-4B79-A904-05C1773406B6}" type="datetimeFigureOut">
              <a:rPr lang="it-IT" smtClean="0"/>
              <a:t>10/09/2014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57849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2289119-62C0-4B79-A904-05C1773406B6}" type="datetimeFigureOut">
              <a:rPr lang="it-IT" smtClean="0"/>
              <a:t>10/09/2014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86518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2289119-62C0-4B79-A904-05C1773406B6}" type="datetimeFigureOut">
              <a:rPr lang="it-IT" smtClean="0"/>
              <a:t>10/09/2014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20115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2289119-62C0-4B79-A904-05C1773406B6}" type="datetimeFigureOut">
              <a:rPr lang="it-IT" smtClean="0"/>
              <a:t>10/09/2014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133635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289119-62C0-4B79-A904-05C1773406B6}" type="datetimeFigureOut">
              <a:rPr lang="it-IT" smtClean="0"/>
              <a:t>10/09/2014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15566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289119-62C0-4B79-A904-05C1773406B6}" type="datetimeFigureOut">
              <a:rPr lang="it-IT" smtClean="0"/>
              <a:t>10/09/2014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EA202C-88E5-44A3-9649-7467A7825624}" type="slidenum">
              <a:rPr lang="it-IT" smtClean="0"/>
              <a:t>‹N›</a:t>
            </a:fld>
            <a:endParaRPr lang="it-IT"/>
          </a:p>
        </p:txBody>
      </p:sp>
    </p:spTree>
    <p:extLst>
      <p:ext uri="{BB962C8B-B14F-4D97-AF65-F5344CB8AC3E}">
        <p14:creationId xmlns:p14="http://schemas.microsoft.com/office/powerpoint/2010/main" val="186848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89119-62C0-4B79-A904-05C1773406B6}" type="datetimeFigureOut">
              <a:rPr lang="it-IT" smtClean="0"/>
              <a:t>10/09/2014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A202C-88E5-44A3-9649-7467A7825624}" type="slidenum">
              <a:rPr lang="it-IT" smtClean="0"/>
              <a:t>‹N›</a:t>
            </a:fld>
            <a:endParaRPr lang="it-IT"/>
          </a:p>
        </p:txBody>
      </p:sp>
    </p:spTree>
    <p:extLst>
      <p:ext uri="{BB962C8B-B14F-4D97-AF65-F5344CB8AC3E}">
        <p14:creationId xmlns:p14="http://schemas.microsoft.com/office/powerpoint/2010/main" val="288474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FUNZIONI STRUMENTALI</a:t>
            </a:r>
            <a:endParaRPr lang="it-IT" dirty="0"/>
          </a:p>
        </p:txBody>
      </p:sp>
      <p:sp>
        <p:nvSpPr>
          <p:cNvPr id="3" name="Sottotitolo 2"/>
          <p:cNvSpPr>
            <a:spLocks noGrp="1"/>
          </p:cNvSpPr>
          <p:nvPr>
            <p:ph type="subTitle" idx="1"/>
          </p:nvPr>
        </p:nvSpPr>
        <p:spPr/>
        <p:txBody>
          <a:bodyPr/>
          <a:lstStyle/>
          <a:p>
            <a:r>
              <a:rPr lang="it-IT" dirty="0" smtClean="0"/>
              <a:t>Proposta a.s.2014/15</a:t>
            </a:r>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764704"/>
            <a:ext cx="2362200"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643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3 - Incarichi e Relazioni</a:t>
            </a:r>
            <a:endParaRPr lang="it-IT" dirty="0"/>
          </a:p>
        </p:txBody>
      </p:sp>
      <p:sp>
        <p:nvSpPr>
          <p:cNvPr id="3" name="Segnaposto contenuto 2"/>
          <p:cNvSpPr>
            <a:spLocks noGrp="1"/>
          </p:cNvSpPr>
          <p:nvPr>
            <p:ph sz="half" idx="1"/>
          </p:nvPr>
        </p:nvSpPr>
        <p:spPr/>
        <p:txBody>
          <a:bodyPr>
            <a:normAutofit fontScale="70000" lnSpcReduction="20000"/>
          </a:bodyPr>
          <a:lstStyle/>
          <a:p>
            <a:r>
              <a:rPr lang="it-IT" dirty="0"/>
              <a:t>Continuità infanzia-primaria-secondaria di I grado</a:t>
            </a:r>
          </a:p>
          <a:p>
            <a:r>
              <a:rPr lang="it-IT" dirty="0"/>
              <a:t>Orientamento </a:t>
            </a:r>
          </a:p>
          <a:p>
            <a:r>
              <a:rPr lang="it-IT" dirty="0"/>
              <a:t>Progetti di ampliamento dell’offerta formativa</a:t>
            </a:r>
          </a:p>
          <a:p>
            <a:r>
              <a:rPr lang="it-IT" dirty="0"/>
              <a:t>Promozione dell’integrazione progettuale nella prospettiva di valorizzare la dimensione verticale del Comprensivo</a:t>
            </a:r>
          </a:p>
          <a:p>
            <a:r>
              <a:rPr lang="it-IT" dirty="0"/>
              <a:t>Accoglienza alunni e rapporti con le famiglie</a:t>
            </a:r>
          </a:p>
          <a:p>
            <a:r>
              <a:rPr lang="it-IT" dirty="0"/>
              <a:t>Prevenzione della dispersione scolastica e del disagio (in collaborazione con FS Area 5)</a:t>
            </a:r>
          </a:p>
          <a:p>
            <a:r>
              <a:rPr lang="it-IT" dirty="0"/>
              <a:t>Orientamento Scuola Secondaria di II grado</a:t>
            </a:r>
          </a:p>
          <a:p>
            <a:endParaRPr lang="it-IT" dirty="0"/>
          </a:p>
        </p:txBody>
      </p:sp>
      <p:sp>
        <p:nvSpPr>
          <p:cNvPr id="4" name="Segnaposto contenuto 3"/>
          <p:cNvSpPr>
            <a:spLocks noGrp="1"/>
          </p:cNvSpPr>
          <p:nvPr>
            <p:ph sz="half" idx="2"/>
          </p:nvPr>
        </p:nvSpPr>
        <p:spPr/>
        <p:txBody>
          <a:bodyPr>
            <a:normAutofit fontScale="70000" lnSpcReduction="20000"/>
          </a:bodyPr>
          <a:lstStyle/>
          <a:p>
            <a:pPr lvl="0"/>
            <a:r>
              <a:rPr lang="it-IT" dirty="0"/>
              <a:t>Collaboratori DS</a:t>
            </a:r>
          </a:p>
          <a:p>
            <a:pPr lvl="0"/>
            <a:r>
              <a:rPr lang="it-IT" dirty="0"/>
              <a:t>Referente al Bilancio Sociale</a:t>
            </a:r>
          </a:p>
          <a:p>
            <a:pPr lvl="0"/>
            <a:r>
              <a:rPr lang="it-IT" dirty="0"/>
              <a:t>Docenti Referenti per l’Integrazione</a:t>
            </a:r>
          </a:p>
          <a:p>
            <a:pPr lvl="0"/>
            <a:r>
              <a:rPr lang="it-IT" dirty="0"/>
              <a:t>FS Area 5</a:t>
            </a:r>
          </a:p>
          <a:p>
            <a:pPr lvl="0"/>
            <a:r>
              <a:rPr lang="it-IT" dirty="0"/>
              <a:t>Personale ATA designato</a:t>
            </a:r>
          </a:p>
          <a:p>
            <a:r>
              <a:rPr lang="it-IT" dirty="0"/>
              <a:t>Docenti dei diversi ordini di scuola</a:t>
            </a:r>
          </a:p>
        </p:txBody>
      </p:sp>
    </p:spTree>
    <p:extLst>
      <p:ext uri="{BB962C8B-B14F-4D97-AF65-F5344CB8AC3E}">
        <p14:creationId xmlns:p14="http://schemas.microsoft.com/office/powerpoint/2010/main" val="56136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4 – n.1 docente</a:t>
            </a:r>
            <a:endParaRPr lang="it-IT" dirty="0"/>
          </a:p>
        </p:txBody>
      </p:sp>
      <p:sp>
        <p:nvSpPr>
          <p:cNvPr id="3" name="Segnaposto contenuto 2"/>
          <p:cNvSpPr>
            <a:spLocks noGrp="1"/>
          </p:cNvSpPr>
          <p:nvPr>
            <p:ph idx="1"/>
          </p:nvPr>
        </p:nvSpPr>
        <p:spPr/>
        <p:txBody>
          <a:bodyPr>
            <a:normAutofit fontScale="92500"/>
          </a:bodyPr>
          <a:lstStyle/>
          <a:p>
            <a:r>
              <a:rPr lang="it-IT" dirty="0"/>
              <a:t>Figura fondamentale ai fini della costruzione di percorsi integrati con il territorio e del rapporto con le istituzioni esterne.</a:t>
            </a:r>
          </a:p>
          <a:p>
            <a:r>
              <a:rPr lang="it-IT" dirty="0"/>
              <a:t>Per la pianificazione delle visite didattiche si avvarrà della collaborazione dei docenti delle classi interessate alle singole uscite e fungerà da raccordo con il personale di Segreteria appositamente individuato. L’istituto si avvarrà di una Agenzia viaggi, selezionata a norma di legge.</a:t>
            </a:r>
          </a:p>
        </p:txBody>
      </p:sp>
    </p:spTree>
    <p:extLst>
      <p:ext uri="{BB962C8B-B14F-4D97-AF65-F5344CB8AC3E}">
        <p14:creationId xmlns:p14="http://schemas.microsoft.com/office/powerpoint/2010/main" val="4199638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4 – Incarichi e Relazioni</a:t>
            </a:r>
            <a:endParaRPr lang="it-IT" dirty="0"/>
          </a:p>
        </p:txBody>
      </p:sp>
      <p:sp>
        <p:nvSpPr>
          <p:cNvPr id="3" name="Segnaposto contenuto 2"/>
          <p:cNvSpPr>
            <a:spLocks noGrp="1"/>
          </p:cNvSpPr>
          <p:nvPr>
            <p:ph sz="half" idx="1"/>
          </p:nvPr>
        </p:nvSpPr>
        <p:spPr/>
        <p:txBody>
          <a:bodyPr>
            <a:normAutofit fontScale="40000" lnSpcReduction="20000"/>
          </a:bodyPr>
          <a:lstStyle/>
          <a:p>
            <a:r>
              <a:rPr lang="it-IT" dirty="0"/>
              <a:t>Sviluppo dei rapporti con il territorio per la progettazione e realizzazione di percorsi integrati e personalizzati di prevenzione e recupero della dispersione (in collaborazione con FS Area 5 e 6)</a:t>
            </a:r>
          </a:p>
          <a:p>
            <a:r>
              <a:rPr lang="it-IT" dirty="0"/>
              <a:t>Progettazione integrata</a:t>
            </a:r>
          </a:p>
          <a:p>
            <a:r>
              <a:rPr lang="it-IT" dirty="0"/>
              <a:t>Organizzazione di iniziative formative con il coinvolgimento di esperti esterni</a:t>
            </a:r>
          </a:p>
          <a:p>
            <a:r>
              <a:rPr lang="it-IT" dirty="0"/>
              <a:t>Reti di scuole </a:t>
            </a:r>
          </a:p>
          <a:p>
            <a:r>
              <a:rPr lang="it-IT" dirty="0"/>
              <a:t>Coordinamento delle attività legate a progetti in partenariato (Ed. ambientale, Ed. alla salute, Ed. motoria e sportiva)</a:t>
            </a:r>
          </a:p>
          <a:p>
            <a:r>
              <a:rPr lang="it-IT" dirty="0"/>
              <a:t>Coordinamento in relazione alla partecipazione a concorsi e manifestazioni</a:t>
            </a:r>
          </a:p>
          <a:p>
            <a:r>
              <a:rPr lang="it-IT" dirty="0"/>
              <a:t>Collaborazione alle procedure di definizione ed organizzazione di visite guidate </a:t>
            </a:r>
            <a:r>
              <a:rPr lang="it-IT" dirty="0">
                <a:sym typeface="Wingdings"/>
              </a:rPr>
              <a:t></a:t>
            </a:r>
            <a:r>
              <a:rPr lang="it-IT" dirty="0"/>
              <a:t>destinazione delle proposte formative ai docenti; preparazione modulistica con indicazione di itinerari e date presumibili di svolgimento, dato un certo periodo a disposizione (es.: dal 1 aprile al 15 maggio) e prospetto </a:t>
            </a:r>
            <a:r>
              <a:rPr lang="it-IT" b="1" u="sng" dirty="0"/>
              <a:t>entro il 30</a:t>
            </a:r>
            <a:r>
              <a:rPr lang="it-IT" b="1" dirty="0"/>
              <a:t> </a:t>
            </a:r>
            <a:r>
              <a:rPr lang="it-IT" b="1" u="sng" dirty="0"/>
              <a:t>ottobre 2014</a:t>
            </a:r>
            <a:r>
              <a:rPr lang="it-IT" dirty="0"/>
              <a:t>; raccolta dei dati forniti dai singoli Docenti e raccordo con la persona preposta a tale incarico nell’ufficio di Segreteria.</a:t>
            </a:r>
          </a:p>
          <a:p>
            <a:r>
              <a:rPr lang="it-IT" dirty="0"/>
              <a:t>Collaborazione con Enti locali ed eventuale organizzazione della partecipazione dell’Istituto al Carnevale di Manfredonia ed alle modalità di realizzazione del Progetto “Alla corte di Re Manfredi” (in base alla volontà del Collegio in merito).</a:t>
            </a:r>
            <a:r>
              <a:rPr lang="it-IT" b="1" dirty="0"/>
              <a:t>*</a:t>
            </a:r>
            <a:endParaRPr lang="it-IT" dirty="0"/>
          </a:p>
          <a:p>
            <a:endParaRPr lang="it-IT" dirty="0"/>
          </a:p>
        </p:txBody>
      </p:sp>
      <p:sp>
        <p:nvSpPr>
          <p:cNvPr id="4" name="Segnaposto contenuto 3"/>
          <p:cNvSpPr>
            <a:spLocks noGrp="1"/>
          </p:cNvSpPr>
          <p:nvPr>
            <p:ph sz="half" idx="2"/>
          </p:nvPr>
        </p:nvSpPr>
        <p:spPr/>
        <p:txBody>
          <a:bodyPr>
            <a:normAutofit fontScale="40000" lnSpcReduction="20000"/>
          </a:bodyPr>
          <a:lstStyle/>
          <a:p>
            <a:pPr lvl="0"/>
            <a:r>
              <a:rPr lang="it-IT" dirty="0"/>
              <a:t>Collaboratori DS</a:t>
            </a:r>
          </a:p>
          <a:p>
            <a:pPr lvl="0"/>
            <a:r>
              <a:rPr lang="it-IT" dirty="0"/>
              <a:t>Referente al Bilancio Sociale</a:t>
            </a:r>
          </a:p>
          <a:p>
            <a:pPr lvl="0"/>
            <a:r>
              <a:rPr lang="it-IT" dirty="0"/>
              <a:t>Docenti Referenti per l’Integrazione</a:t>
            </a:r>
          </a:p>
          <a:p>
            <a:pPr lvl="0"/>
            <a:r>
              <a:rPr lang="it-IT" dirty="0"/>
              <a:t>FS Area 5</a:t>
            </a:r>
          </a:p>
          <a:p>
            <a:r>
              <a:rPr lang="it-IT" dirty="0"/>
              <a:t>FS Area 6</a:t>
            </a:r>
          </a:p>
        </p:txBody>
      </p:sp>
    </p:spTree>
    <p:extLst>
      <p:ext uri="{BB962C8B-B14F-4D97-AF65-F5344CB8AC3E}">
        <p14:creationId xmlns:p14="http://schemas.microsoft.com/office/powerpoint/2010/main" val="373105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5 – n.1 docente</a:t>
            </a:r>
            <a:endParaRPr lang="it-IT" dirty="0"/>
          </a:p>
        </p:txBody>
      </p:sp>
      <p:sp>
        <p:nvSpPr>
          <p:cNvPr id="3" name="Segnaposto contenuto 2"/>
          <p:cNvSpPr>
            <a:spLocks noGrp="1"/>
          </p:cNvSpPr>
          <p:nvPr>
            <p:ph idx="1"/>
          </p:nvPr>
        </p:nvSpPr>
        <p:spPr/>
        <p:txBody>
          <a:bodyPr>
            <a:normAutofit fontScale="92500" lnSpcReduction="10000"/>
          </a:bodyPr>
          <a:lstStyle/>
          <a:p>
            <a:r>
              <a:rPr lang="it-IT" dirty="0"/>
              <a:t>Figura strategica per quanto attiene l’autoanalisi e l’autovalutazione di Istituto, indispensabile per la definizione di punti di forza e di debolezza, in stretto raccordo con la FS Area 1, e quindi in funzione della programmazione e dell’orientamento delle azioni generali.</a:t>
            </a:r>
          </a:p>
          <a:p>
            <a:r>
              <a:rPr lang="it-IT" dirty="0"/>
              <a:t>Sarà affiancato di volta in volta dai Docenti delle classi coinvolte nelle rilevazioni, dai quali riceverà i dati utili allo svolgimento di report e dettagliate analisi della situazione dell’Istituto.</a:t>
            </a:r>
          </a:p>
          <a:p>
            <a:endParaRPr lang="it-IT" dirty="0"/>
          </a:p>
        </p:txBody>
      </p:sp>
    </p:spTree>
    <p:extLst>
      <p:ext uri="{BB962C8B-B14F-4D97-AF65-F5344CB8AC3E}">
        <p14:creationId xmlns:p14="http://schemas.microsoft.com/office/powerpoint/2010/main" val="2253095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5 – Incarichi e Relazioni</a:t>
            </a:r>
            <a:endParaRPr lang="it-IT" dirty="0"/>
          </a:p>
        </p:txBody>
      </p:sp>
      <p:sp>
        <p:nvSpPr>
          <p:cNvPr id="3" name="Segnaposto contenuto 2"/>
          <p:cNvSpPr>
            <a:spLocks noGrp="1"/>
          </p:cNvSpPr>
          <p:nvPr>
            <p:ph sz="half" idx="1"/>
          </p:nvPr>
        </p:nvSpPr>
        <p:spPr/>
        <p:txBody>
          <a:bodyPr>
            <a:normAutofit fontScale="85000" lnSpcReduction="20000"/>
          </a:bodyPr>
          <a:lstStyle/>
          <a:p>
            <a:r>
              <a:rPr lang="it-IT" dirty="0"/>
              <a:t>Autoanalisi e valutazione di sistema (alunni, famiglie, personale della scuola) in relazione a bisogni formativi, servizio erogato e dati INVALSI</a:t>
            </a:r>
          </a:p>
          <a:p>
            <a:r>
              <a:rPr lang="it-IT" dirty="0"/>
              <a:t>Valutazione delle attività del POF</a:t>
            </a:r>
          </a:p>
          <a:p>
            <a:r>
              <a:rPr lang="it-IT" dirty="0"/>
              <a:t>Analisi dei bisogni formativi dei docenti in relazione ai processi di autovalutazione </a:t>
            </a:r>
          </a:p>
          <a:p>
            <a:r>
              <a:rPr lang="it-IT" dirty="0"/>
              <a:t>Referente per il sistema di valutazione INVALSI (VALES?)</a:t>
            </a:r>
          </a:p>
        </p:txBody>
      </p:sp>
      <p:sp>
        <p:nvSpPr>
          <p:cNvPr id="4" name="Segnaposto contenuto 3"/>
          <p:cNvSpPr>
            <a:spLocks noGrp="1"/>
          </p:cNvSpPr>
          <p:nvPr>
            <p:ph sz="half" idx="2"/>
          </p:nvPr>
        </p:nvSpPr>
        <p:spPr/>
        <p:txBody>
          <a:bodyPr>
            <a:normAutofit fontScale="85000" lnSpcReduction="20000"/>
          </a:bodyPr>
          <a:lstStyle/>
          <a:p>
            <a:pPr lvl="0"/>
            <a:r>
              <a:rPr lang="it-IT" dirty="0"/>
              <a:t>Collaboratori DS</a:t>
            </a:r>
          </a:p>
          <a:p>
            <a:pPr lvl="0"/>
            <a:r>
              <a:rPr lang="it-IT" dirty="0"/>
              <a:t>Referente al Bilancio Sociale </a:t>
            </a:r>
          </a:p>
          <a:p>
            <a:pPr lvl="0"/>
            <a:r>
              <a:rPr lang="it-IT" dirty="0"/>
              <a:t>Referente Indicazioni Nazionali</a:t>
            </a:r>
          </a:p>
          <a:p>
            <a:pPr lvl="0"/>
            <a:r>
              <a:rPr lang="it-IT" dirty="0"/>
              <a:t>Docenti </a:t>
            </a:r>
          </a:p>
          <a:p>
            <a:pPr lvl="0"/>
            <a:r>
              <a:rPr lang="it-IT" dirty="0"/>
              <a:t>FS Area 1</a:t>
            </a:r>
          </a:p>
          <a:p>
            <a:r>
              <a:rPr lang="it-IT" dirty="0"/>
              <a:t>Personale ATA designato</a:t>
            </a:r>
          </a:p>
        </p:txBody>
      </p:sp>
    </p:spTree>
    <p:extLst>
      <p:ext uri="{BB962C8B-B14F-4D97-AF65-F5344CB8AC3E}">
        <p14:creationId xmlns:p14="http://schemas.microsoft.com/office/powerpoint/2010/main" val="254423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AREA 6 </a:t>
            </a:r>
            <a:r>
              <a:rPr lang="it-IT" dirty="0" smtClean="0"/>
              <a:t>n.1 </a:t>
            </a:r>
            <a:r>
              <a:rPr lang="it-IT" dirty="0"/>
              <a:t>DOCENTE (DSA E BES)</a:t>
            </a:r>
            <a:br>
              <a:rPr lang="it-IT" dirty="0"/>
            </a:br>
            <a:endParaRPr lang="it-IT" dirty="0"/>
          </a:p>
        </p:txBody>
      </p:sp>
      <p:sp>
        <p:nvSpPr>
          <p:cNvPr id="3" name="Segnaposto contenuto 2"/>
          <p:cNvSpPr>
            <a:spLocks noGrp="1"/>
          </p:cNvSpPr>
          <p:nvPr>
            <p:ph idx="1"/>
          </p:nvPr>
        </p:nvSpPr>
        <p:spPr/>
        <p:txBody>
          <a:bodyPr/>
          <a:lstStyle/>
          <a:p>
            <a:r>
              <a:rPr lang="it-IT" dirty="0"/>
              <a:t>Sarà affiancato da un Gruppo di lavoro formato dai 3 Referenti del Gruppo di Lavoro per l’Integrazione e, qualora in casi eccezionali si renda necessario, dai Docenti specializzati nelle attività di sostegno.</a:t>
            </a:r>
          </a:p>
          <a:p>
            <a:endParaRPr lang="it-IT" dirty="0"/>
          </a:p>
        </p:txBody>
      </p:sp>
    </p:spTree>
    <p:extLst>
      <p:ext uri="{BB962C8B-B14F-4D97-AF65-F5344CB8AC3E}">
        <p14:creationId xmlns:p14="http://schemas.microsoft.com/office/powerpoint/2010/main" val="90740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6 – Incarichi e Relazioni</a:t>
            </a:r>
            <a:endParaRPr lang="it-IT" dirty="0"/>
          </a:p>
        </p:txBody>
      </p:sp>
      <p:sp>
        <p:nvSpPr>
          <p:cNvPr id="3" name="Segnaposto contenuto 2"/>
          <p:cNvSpPr>
            <a:spLocks noGrp="1"/>
          </p:cNvSpPr>
          <p:nvPr>
            <p:ph sz="half" idx="1"/>
          </p:nvPr>
        </p:nvSpPr>
        <p:spPr/>
        <p:txBody>
          <a:bodyPr>
            <a:normAutofit fontScale="55000" lnSpcReduction="20000"/>
          </a:bodyPr>
          <a:lstStyle/>
          <a:p>
            <a:r>
              <a:rPr lang="it-IT" dirty="0"/>
              <a:t>Supporto al lavoro dei docenti negli incontri di Coordinamento curricolare e collaborazione nella compilazione della modulistica</a:t>
            </a:r>
          </a:p>
          <a:p>
            <a:r>
              <a:rPr lang="it-IT" dirty="0"/>
              <a:t>Raccolta e distribuzione della modulistica inviata da USP, USR, MIUR ed ulteriori materiali</a:t>
            </a:r>
          </a:p>
          <a:p>
            <a:r>
              <a:rPr lang="it-IT" dirty="0"/>
              <a:t>Organizzazione di sussidi didattici in dotazione all’Istituto e raccolta di proposte inerenti l’acquisto di nuovi materiali e sussidi</a:t>
            </a:r>
          </a:p>
          <a:p>
            <a:r>
              <a:rPr lang="it-IT" dirty="0"/>
              <a:t>Partecipazione a convegni e/o corsi di formazione ed aggiornamento</a:t>
            </a:r>
          </a:p>
          <a:p>
            <a:r>
              <a:rPr lang="it-IT" dirty="0"/>
              <a:t>Documentazione dei percorsi effettuati, raccolta e divulgazione di esperienze significative</a:t>
            </a:r>
          </a:p>
          <a:p>
            <a:r>
              <a:rPr lang="it-IT" dirty="0"/>
              <a:t>Redazione, cura, aggiornamento PAI con frequenza annuale, con verifiche in itinere.</a:t>
            </a:r>
          </a:p>
          <a:p>
            <a:r>
              <a:rPr lang="it-IT" dirty="0"/>
              <a:t>Partecipazione a GLI, GLHI e a sessioni di lavoro relative.</a:t>
            </a:r>
          </a:p>
        </p:txBody>
      </p:sp>
      <p:sp>
        <p:nvSpPr>
          <p:cNvPr id="4" name="Segnaposto contenuto 3"/>
          <p:cNvSpPr>
            <a:spLocks noGrp="1"/>
          </p:cNvSpPr>
          <p:nvPr>
            <p:ph sz="half" idx="2"/>
          </p:nvPr>
        </p:nvSpPr>
        <p:spPr/>
        <p:txBody>
          <a:bodyPr>
            <a:normAutofit fontScale="55000" lnSpcReduction="20000"/>
          </a:bodyPr>
          <a:lstStyle/>
          <a:p>
            <a:pPr lvl="0"/>
            <a:r>
              <a:rPr lang="it-IT" dirty="0"/>
              <a:t>Collaboratori DS</a:t>
            </a:r>
          </a:p>
          <a:p>
            <a:pPr lvl="0"/>
            <a:r>
              <a:rPr lang="it-IT" dirty="0"/>
              <a:t>Referente al Bilancio Sociale </a:t>
            </a:r>
          </a:p>
          <a:p>
            <a:pPr lvl="0"/>
            <a:r>
              <a:rPr lang="it-IT" dirty="0"/>
              <a:t>Gruppo di lavoro per l’Integrazione</a:t>
            </a:r>
          </a:p>
          <a:p>
            <a:endParaRPr lang="it-IT" dirty="0"/>
          </a:p>
        </p:txBody>
      </p:sp>
    </p:spTree>
    <p:extLst>
      <p:ext uri="{BB962C8B-B14F-4D97-AF65-F5344CB8AC3E}">
        <p14:creationId xmlns:p14="http://schemas.microsoft.com/office/powerpoint/2010/main" val="1987871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ALTRI INCARICHI</a:t>
            </a:r>
            <a:endParaRPr lang="it-IT"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429000"/>
            <a:ext cx="209550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7294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Referente al Bilancio sociale</a:t>
            </a:r>
            <a:endParaRPr lang="it-IT" dirty="0"/>
          </a:p>
        </p:txBody>
      </p:sp>
      <p:sp>
        <p:nvSpPr>
          <p:cNvPr id="3" name="Segnaposto contenuto 2"/>
          <p:cNvSpPr>
            <a:spLocks noGrp="1"/>
          </p:cNvSpPr>
          <p:nvPr>
            <p:ph idx="1"/>
          </p:nvPr>
        </p:nvSpPr>
        <p:spPr/>
        <p:txBody>
          <a:bodyPr/>
          <a:lstStyle/>
          <a:p>
            <a:r>
              <a:rPr lang="it-IT" dirty="0"/>
              <a:t>In stretta collaborazione con DS e DSGA, risponde direttamente al DS. Opera nell’area funzionale della programmazione strategica, del monitoraggio e dell’attuazione e piena realizzazione delle politiche dell’Istituto.</a:t>
            </a:r>
          </a:p>
          <a:p>
            <a:endParaRPr lang="it-IT" dirty="0"/>
          </a:p>
        </p:txBody>
      </p:sp>
    </p:spTree>
    <p:extLst>
      <p:ext uri="{BB962C8B-B14F-4D97-AF65-F5344CB8AC3E}">
        <p14:creationId xmlns:p14="http://schemas.microsoft.com/office/powerpoint/2010/main" val="3900547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Referente al Bilancio sociale </a:t>
            </a:r>
            <a:br>
              <a:rPr lang="it-IT" dirty="0" smtClean="0"/>
            </a:br>
            <a:r>
              <a:rPr lang="it-IT" dirty="0" smtClean="0"/>
              <a:t> Incarichi e Relazioni</a:t>
            </a:r>
            <a:endParaRPr lang="it-IT" dirty="0"/>
          </a:p>
        </p:txBody>
      </p:sp>
      <p:sp>
        <p:nvSpPr>
          <p:cNvPr id="3" name="Segnaposto contenuto 2"/>
          <p:cNvSpPr>
            <a:spLocks noGrp="1"/>
          </p:cNvSpPr>
          <p:nvPr>
            <p:ph sz="half" idx="1"/>
          </p:nvPr>
        </p:nvSpPr>
        <p:spPr/>
        <p:txBody>
          <a:bodyPr>
            <a:normAutofit fontScale="40000" lnSpcReduction="20000"/>
          </a:bodyPr>
          <a:lstStyle/>
          <a:p>
            <a:r>
              <a:rPr lang="it-IT" dirty="0"/>
              <a:t>Analisi e ricognizione degli impegni assunti.</a:t>
            </a:r>
          </a:p>
          <a:p>
            <a:r>
              <a:rPr lang="it-IT" dirty="0"/>
              <a:t>Gestione, promozione e sviluppo di iniziative, con supporto alla pianificazione ed in stretto raccordo con quanto previsto dal Programma Annuale ed anche con finanziamento di fondi europei.</a:t>
            </a:r>
          </a:p>
          <a:p>
            <a:r>
              <a:rPr lang="it-IT" dirty="0"/>
              <a:t>Impulso e coordinamento delle attività necessarie per l’attuazione e l’aggiornamento del programma ed il conseguimento degli obiettivi stabiliti.</a:t>
            </a:r>
          </a:p>
          <a:p>
            <a:r>
              <a:rPr lang="it-IT" dirty="0"/>
              <a:t>Monitoraggio e verifica costante dell’attuazione del programma e degli obiettivi programmati, anche dal punto di vista economico e finanziario.</a:t>
            </a:r>
          </a:p>
          <a:p>
            <a:r>
              <a:rPr lang="it-IT" dirty="0"/>
              <a:t>Segnalazione di ritardi, difficoltà o scostamenti eventualmente rilevati.</a:t>
            </a:r>
          </a:p>
          <a:p>
            <a:r>
              <a:rPr lang="it-IT" dirty="0"/>
              <a:t>Azione di coordinamento, supporto e impulso nei confronti dei Docenti a vario titolo coinvolti nei processi di attuazione e conseguimento degli obiettivi economico-finanziari.</a:t>
            </a:r>
          </a:p>
          <a:p>
            <a:r>
              <a:rPr lang="it-IT" dirty="0"/>
              <a:t>Informazione, comunicazione e promozione delle attività e delle iniziative dell’Istituto mediante periodici rapporti, pubblicazioni e strumenti di comunicazione, anche multimediali, in stretta sinergia con i Collaboratori del DS e le FFSS.</a:t>
            </a:r>
          </a:p>
          <a:p>
            <a:r>
              <a:rPr lang="it-IT" dirty="0"/>
              <a:t>Promozione delle attività e delle iniziative programmate.</a:t>
            </a:r>
          </a:p>
          <a:p>
            <a:r>
              <a:rPr lang="it-IT" dirty="0"/>
              <a:t>Attività di rendicontazione sociale nell’ottica della trasparenza dell’azione amministrativa.</a:t>
            </a:r>
          </a:p>
          <a:p>
            <a:endParaRPr lang="it-IT" dirty="0"/>
          </a:p>
        </p:txBody>
      </p:sp>
      <p:sp>
        <p:nvSpPr>
          <p:cNvPr id="4" name="Segnaposto contenuto 3"/>
          <p:cNvSpPr>
            <a:spLocks noGrp="1"/>
          </p:cNvSpPr>
          <p:nvPr>
            <p:ph sz="half" idx="2"/>
          </p:nvPr>
        </p:nvSpPr>
        <p:spPr/>
        <p:txBody>
          <a:bodyPr>
            <a:normAutofit fontScale="40000" lnSpcReduction="20000"/>
          </a:bodyPr>
          <a:lstStyle/>
          <a:p>
            <a:pPr lvl="0"/>
            <a:r>
              <a:rPr lang="it-IT" dirty="0"/>
              <a:t>DS</a:t>
            </a:r>
          </a:p>
          <a:p>
            <a:pPr lvl="0"/>
            <a:r>
              <a:rPr lang="it-IT" dirty="0"/>
              <a:t>Collaboratori DS</a:t>
            </a:r>
          </a:p>
          <a:p>
            <a:pPr lvl="0"/>
            <a:r>
              <a:rPr lang="it-IT" dirty="0"/>
              <a:t>DSGA</a:t>
            </a:r>
          </a:p>
          <a:p>
            <a:endParaRPr lang="it-IT" dirty="0"/>
          </a:p>
        </p:txBody>
      </p:sp>
    </p:spTree>
    <p:extLst>
      <p:ext uri="{BB962C8B-B14F-4D97-AF65-F5344CB8AC3E}">
        <p14:creationId xmlns:p14="http://schemas.microsoft.com/office/powerpoint/2010/main" val="2580979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4"/>
          <p:cNvSpPr>
            <a:spLocks noChangeArrowheads="1"/>
          </p:cNvSpPr>
          <p:nvPr/>
        </p:nvSpPr>
        <p:spPr bwMode="auto">
          <a:xfrm rot="-138390">
            <a:off x="3747264" y="248548"/>
            <a:ext cx="1011238" cy="992187"/>
          </a:xfrm>
          <a:prstGeom prst="smileyFace">
            <a:avLst>
              <a:gd name="adj" fmla="val 4653"/>
            </a:avLst>
          </a:prstGeom>
          <a:solidFill>
            <a:srgbClr val="DAEEF3"/>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it-IT" altLang="it-IT" sz="1400" dirty="0">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it-IT" altLang="it-IT" sz="1400" dirty="0">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DS</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AutoShape 13"/>
          <p:cNvSpPr>
            <a:spLocks noChangeArrowheads="1"/>
          </p:cNvSpPr>
          <p:nvPr/>
        </p:nvSpPr>
        <p:spPr bwMode="auto">
          <a:xfrm>
            <a:off x="868550" y="1286168"/>
            <a:ext cx="2244725" cy="1276350"/>
          </a:xfrm>
          <a:prstGeom prst="cloudCallout">
            <a:avLst>
              <a:gd name="adj1" fmla="val 77722"/>
              <a:gd name="adj2" fmla="val -53579"/>
            </a:avLst>
          </a:prstGeom>
          <a:solidFill>
            <a:srgbClr val="FFFFFF"/>
          </a:solidFill>
          <a:ln w="9525">
            <a:solidFill>
              <a:srgbClr val="0033CC"/>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COLLABORATORI DS</a:t>
            </a:r>
            <a:endParaRPr kumimoji="0" lang="it-IT" alt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REFERENTI DI PLESSO</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AutoShape 12"/>
          <p:cNvSpPr>
            <a:spLocks noChangeArrowheads="1"/>
          </p:cNvSpPr>
          <p:nvPr/>
        </p:nvSpPr>
        <p:spPr bwMode="auto">
          <a:xfrm>
            <a:off x="3470909" y="2096379"/>
            <a:ext cx="1792288" cy="1114425"/>
          </a:xfrm>
          <a:prstGeom prst="cloudCallout">
            <a:avLst>
              <a:gd name="adj1" fmla="val -2338"/>
              <a:gd name="adj2" fmla="val -97181"/>
            </a:avLst>
          </a:prstGeom>
          <a:solidFill>
            <a:srgbClr val="FFFFFF"/>
          </a:solidFill>
          <a:ln w="9525">
            <a:solidFill>
              <a:srgbClr val="0033CC"/>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REFERENTE AL BILANCIO SOCIALE</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AutoShape 11"/>
          <p:cNvSpPr>
            <a:spLocks noChangeArrowheads="1"/>
          </p:cNvSpPr>
          <p:nvPr/>
        </p:nvSpPr>
        <p:spPr bwMode="auto">
          <a:xfrm>
            <a:off x="6431783" y="1644601"/>
            <a:ext cx="2286841" cy="923925"/>
          </a:xfrm>
          <a:prstGeom prst="cloudCallout">
            <a:avLst>
              <a:gd name="adj1" fmla="val -120657"/>
              <a:gd name="adj2" fmla="val -119574"/>
            </a:avLst>
          </a:prstGeom>
          <a:solidFill>
            <a:srgbClr val="FFFFFF"/>
          </a:solidFill>
          <a:ln w="9525">
            <a:solidFill>
              <a:srgbClr val="0033CC"/>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REFERENTI PER L’INTEGRAZIONE</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5"/>
          <p:cNvSpPr>
            <a:spLocks noChangeArrowheads="1"/>
          </p:cNvSpPr>
          <p:nvPr/>
        </p:nvSpPr>
        <p:spPr bwMode="auto">
          <a:xfrm rot="2364055">
            <a:off x="1251953" y="3176927"/>
            <a:ext cx="1422400" cy="1892300"/>
          </a:xfrm>
          <a:prstGeom prst="upArrowCallout">
            <a:avLst>
              <a:gd name="adj1" fmla="val 25000"/>
              <a:gd name="adj2" fmla="val 25000"/>
              <a:gd name="adj3" fmla="val 22173"/>
              <a:gd name="adj4" fmla="val 66667"/>
            </a:avLst>
          </a:prstGeom>
          <a:solidFill>
            <a:srgbClr val="FFFF6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GRUPPI DI LAVORO</a:t>
            </a:r>
            <a:endParaRPr kumimoji="0" lang="it-IT" altLang="it-IT"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AutoShape 4"/>
          <p:cNvSpPr>
            <a:spLocks noChangeArrowheads="1"/>
          </p:cNvSpPr>
          <p:nvPr/>
        </p:nvSpPr>
        <p:spPr bwMode="auto">
          <a:xfrm>
            <a:off x="4069555" y="3351213"/>
            <a:ext cx="1376363" cy="3298825"/>
          </a:xfrm>
          <a:prstGeom prst="upArrowCallout">
            <a:avLst>
              <a:gd name="adj1" fmla="val 25000"/>
              <a:gd name="adj2" fmla="val 25000"/>
              <a:gd name="adj3" fmla="val 39946"/>
              <a:gd name="adj4" fmla="val 66667"/>
            </a:avLst>
          </a:prstGeom>
          <a:solidFill>
            <a:srgbClr val="FFFF6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FUNZIONI STRUMENTALI</a:t>
            </a:r>
            <a:endParaRPr kumimoji="0" lang="it-IT" altLang="it-IT" sz="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REFERENTI MULTIMEDIALITA’</a:t>
            </a:r>
            <a:endParaRPr kumimoji="0" lang="it-IT" altLang="it-IT" sz="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REFERENTE INDICAZIONI NAZIONALI</a:t>
            </a:r>
            <a:endParaRPr kumimoji="0" lang="it-IT" altLang="it-IT"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3"/>
          <p:cNvSpPr>
            <a:spLocks noChangeArrowheads="1"/>
          </p:cNvSpPr>
          <p:nvPr/>
        </p:nvSpPr>
        <p:spPr bwMode="auto">
          <a:xfrm rot="-2346281">
            <a:off x="6796057" y="3166770"/>
            <a:ext cx="1422400" cy="1876425"/>
          </a:xfrm>
          <a:prstGeom prst="upArrowCallout">
            <a:avLst>
              <a:gd name="adj1" fmla="val 25000"/>
              <a:gd name="adj2" fmla="val 25000"/>
              <a:gd name="adj3" fmla="val 21987"/>
              <a:gd name="adj4" fmla="val 66667"/>
            </a:avLst>
          </a:prstGeom>
          <a:solidFill>
            <a:srgbClr val="FFFF6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PERSONALE ATA</a:t>
            </a:r>
            <a:endParaRPr kumimoji="0" lang="it-IT" alt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ENTI ESTERNI</a:t>
            </a: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10"/>
          <p:cNvSpPr>
            <a:spLocks noChangeShapeType="1"/>
          </p:cNvSpPr>
          <p:nvPr/>
        </p:nvSpPr>
        <p:spPr bwMode="auto">
          <a:xfrm flipV="1">
            <a:off x="5298881" y="2302753"/>
            <a:ext cx="733425" cy="350838"/>
          </a:xfrm>
          <a:prstGeom prst="curvedConnector3">
            <a:avLst>
              <a:gd name="adj1" fmla="val 39610"/>
            </a:avLst>
          </a:prstGeom>
          <a:noFill/>
          <a:ln w="9525">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AutoShape 9"/>
          <p:cNvSpPr>
            <a:spLocks noChangeShapeType="1"/>
          </p:cNvSpPr>
          <p:nvPr/>
        </p:nvSpPr>
        <p:spPr bwMode="auto">
          <a:xfrm>
            <a:off x="2791807" y="2211387"/>
            <a:ext cx="642937" cy="225425"/>
          </a:xfrm>
          <a:prstGeom prst="curvedConnector3">
            <a:avLst>
              <a:gd name="adj1" fmla="val 40394"/>
            </a:avLst>
          </a:prstGeom>
          <a:noFill/>
          <a:ln w="9525">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 name="AutoShape 2"/>
          <p:cNvSpPr>
            <a:spLocks noChangeShapeType="1"/>
          </p:cNvSpPr>
          <p:nvPr/>
        </p:nvSpPr>
        <p:spPr bwMode="auto">
          <a:xfrm>
            <a:off x="3008946" y="4740275"/>
            <a:ext cx="923925" cy="227013"/>
          </a:xfrm>
          <a:prstGeom prst="curvedConnector3">
            <a:avLst>
              <a:gd name="adj1" fmla="val 50000"/>
            </a:avLst>
          </a:prstGeom>
          <a:noFill/>
          <a:ln w="9525">
            <a:solidFill>
              <a:srgbClr val="17365D"/>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AutoShape 8"/>
          <p:cNvSpPr>
            <a:spLocks noChangeArrowheads="1"/>
          </p:cNvSpPr>
          <p:nvPr/>
        </p:nvSpPr>
        <p:spPr bwMode="auto">
          <a:xfrm rot="10800000">
            <a:off x="1586676" y="2558342"/>
            <a:ext cx="5332413" cy="9144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8FFFC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3" name="AutoShape 7"/>
          <p:cNvSpPr>
            <a:spLocks noChangeArrowheads="1"/>
          </p:cNvSpPr>
          <p:nvPr/>
        </p:nvSpPr>
        <p:spPr bwMode="auto">
          <a:xfrm rot="3979708">
            <a:off x="1966817" y="2600440"/>
            <a:ext cx="444500" cy="350837"/>
          </a:xfrm>
          <a:prstGeom prst="leftArrow">
            <a:avLst>
              <a:gd name="adj1" fmla="val 50000"/>
              <a:gd name="adj2" fmla="val 31674"/>
            </a:avLst>
          </a:prstGeom>
          <a:solidFill>
            <a:srgbClr val="8FFFC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4" name="AutoShape 6"/>
          <p:cNvSpPr>
            <a:spLocks noChangeArrowheads="1"/>
          </p:cNvSpPr>
          <p:nvPr/>
        </p:nvSpPr>
        <p:spPr bwMode="auto">
          <a:xfrm rot="7349967">
            <a:off x="6209533" y="2558427"/>
            <a:ext cx="444500" cy="350837"/>
          </a:xfrm>
          <a:prstGeom prst="leftArrow">
            <a:avLst>
              <a:gd name="adj1" fmla="val 50000"/>
              <a:gd name="adj2" fmla="val 31674"/>
            </a:avLst>
          </a:prstGeom>
          <a:solidFill>
            <a:srgbClr val="8FFFC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5" name="AutoShape 1"/>
          <p:cNvSpPr>
            <a:spLocks noChangeShapeType="1"/>
          </p:cNvSpPr>
          <p:nvPr/>
        </p:nvSpPr>
        <p:spPr bwMode="auto">
          <a:xfrm flipV="1">
            <a:off x="6101583" y="4351814"/>
            <a:ext cx="660400" cy="227013"/>
          </a:xfrm>
          <a:prstGeom prst="curvedConnector3">
            <a:avLst>
              <a:gd name="adj1" fmla="val 50000"/>
            </a:avLst>
          </a:prstGeom>
          <a:noFill/>
          <a:ln w="9525">
            <a:solidFill>
              <a:srgbClr val="17365D"/>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Rectangle 1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ORGANIGRAMMA</a:t>
            </a:r>
            <a:endParaRPr kumimoji="0" lang="it-IT" altLang="it-IT"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2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r>
            <a:br>
              <a:rPr kumimoji="0" lang="it-IT" altLang="it-IT"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65534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Referenti per l’Integrazione  </a:t>
            </a:r>
            <a:br>
              <a:rPr lang="it-IT" dirty="0" smtClean="0"/>
            </a:br>
            <a:r>
              <a:rPr lang="it-IT" dirty="0" smtClean="0"/>
              <a:t>n.3 Docenti</a:t>
            </a:r>
            <a:endParaRPr lang="it-IT" dirty="0"/>
          </a:p>
        </p:txBody>
      </p:sp>
      <p:sp>
        <p:nvSpPr>
          <p:cNvPr id="3" name="Segnaposto contenuto 2"/>
          <p:cNvSpPr>
            <a:spLocks noGrp="1"/>
          </p:cNvSpPr>
          <p:nvPr>
            <p:ph idx="1"/>
          </p:nvPr>
        </p:nvSpPr>
        <p:spPr/>
        <p:txBody>
          <a:bodyPr/>
          <a:lstStyle/>
          <a:p>
            <a:r>
              <a:rPr lang="it-IT" dirty="0"/>
              <a:t>Figure rilevanti per l’integrazione scolastica degli alunni diversamente abili, nell’ottica di una pianificazione degli interventi con le realtà presenti ed operanti sul territorio.</a:t>
            </a:r>
          </a:p>
          <a:p>
            <a:endParaRPr lang="it-IT" dirty="0"/>
          </a:p>
        </p:txBody>
      </p:sp>
    </p:spTree>
    <p:extLst>
      <p:ext uri="{BB962C8B-B14F-4D97-AF65-F5344CB8AC3E}">
        <p14:creationId xmlns:p14="http://schemas.microsoft.com/office/powerpoint/2010/main" val="3172627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Referenti per l’Integrazione </a:t>
            </a:r>
            <a:br>
              <a:rPr lang="it-IT" dirty="0" smtClean="0"/>
            </a:br>
            <a:r>
              <a:rPr lang="it-IT" dirty="0" smtClean="0"/>
              <a:t>Incarichi e Relazioni</a:t>
            </a:r>
            <a:endParaRPr lang="it-IT" dirty="0"/>
          </a:p>
        </p:txBody>
      </p:sp>
      <p:sp>
        <p:nvSpPr>
          <p:cNvPr id="3" name="Segnaposto contenuto 2"/>
          <p:cNvSpPr>
            <a:spLocks noGrp="1"/>
          </p:cNvSpPr>
          <p:nvPr>
            <p:ph sz="half" idx="1"/>
          </p:nvPr>
        </p:nvSpPr>
        <p:spPr/>
        <p:txBody>
          <a:bodyPr>
            <a:normAutofit fontScale="47500" lnSpcReduction="20000"/>
          </a:bodyPr>
          <a:lstStyle/>
          <a:p>
            <a:r>
              <a:rPr lang="it-IT" dirty="0"/>
              <a:t>Convocare e presiedere le riunioni del gruppo H, su delega del Dirigente Scolastico;</a:t>
            </a:r>
          </a:p>
          <a:p>
            <a:r>
              <a:rPr lang="it-IT" dirty="0"/>
              <a:t>Tenere i contatti con l’ASL e con gli altri Enti esterni all’Istituto;</a:t>
            </a:r>
          </a:p>
          <a:p>
            <a:r>
              <a:rPr lang="it-IT" dirty="0"/>
              <a:t>Procurare la documentazione e la modulistica necessarie;</a:t>
            </a:r>
          </a:p>
          <a:p>
            <a:r>
              <a:rPr lang="it-IT" dirty="0"/>
              <a:t>partecipare agli incontri di verifica con gli operatori sanitari, personalmente o delegando uno dei Docenti collaboratori del gruppo H;</a:t>
            </a:r>
          </a:p>
          <a:p>
            <a:r>
              <a:rPr lang="it-IT" dirty="0"/>
              <a:t>Coordinare i singoli casi delegando gli insegnanti di sostegno a mantenere i rapporti con il territorio e partecipare a tali riunioni solo in caso di necessità;</a:t>
            </a:r>
          </a:p>
          <a:p>
            <a:r>
              <a:rPr lang="it-IT" dirty="0"/>
              <a:t>Fissare il calendario delle attività del gruppo H e di quelle di competenza dei Consigli di Classe che concernono gli alunni diversamente abili;</a:t>
            </a:r>
          </a:p>
          <a:p>
            <a:r>
              <a:rPr lang="it-IT" dirty="0"/>
              <a:t>Affidare ai Docenti collaboratori del gruppo H uno o più alunni da seguire, sentito il Dirigente scolastico;</a:t>
            </a:r>
          </a:p>
          <a:p>
            <a:r>
              <a:rPr lang="it-IT" dirty="0"/>
              <a:t>Convocare, d’intesa con i Coordinatori, i Consigli di Classe per discutere questioni attinenti ad alunni diversamente abili;</a:t>
            </a:r>
          </a:p>
          <a:p>
            <a:r>
              <a:rPr lang="it-IT" dirty="0"/>
              <a:t>Partecipare a convegni, mostre e manifestazioni riguardanti la </a:t>
            </a:r>
            <a:r>
              <a:rPr lang="it-IT" dirty="0" err="1"/>
              <a:t>diversabilità</a:t>
            </a:r>
            <a:r>
              <a:rPr lang="it-IT" dirty="0"/>
              <a:t>;</a:t>
            </a:r>
          </a:p>
          <a:p>
            <a:r>
              <a:rPr lang="it-IT" dirty="0"/>
              <a:t>Coordinare l’attività del gruppo H in generale.</a:t>
            </a:r>
          </a:p>
          <a:p>
            <a:endParaRPr lang="it-IT" dirty="0"/>
          </a:p>
        </p:txBody>
      </p:sp>
      <p:sp>
        <p:nvSpPr>
          <p:cNvPr id="4" name="Segnaposto contenuto 3"/>
          <p:cNvSpPr>
            <a:spLocks noGrp="1"/>
          </p:cNvSpPr>
          <p:nvPr>
            <p:ph sz="half" idx="2"/>
          </p:nvPr>
        </p:nvSpPr>
        <p:spPr/>
        <p:txBody>
          <a:bodyPr>
            <a:normAutofit fontScale="47500" lnSpcReduction="20000"/>
          </a:bodyPr>
          <a:lstStyle/>
          <a:p>
            <a:pPr lvl="0"/>
            <a:r>
              <a:rPr lang="it-IT" dirty="0"/>
              <a:t>Collaboratori DS</a:t>
            </a:r>
          </a:p>
          <a:p>
            <a:pPr lvl="0"/>
            <a:r>
              <a:rPr lang="it-IT" dirty="0"/>
              <a:t>Referente al Bilancio Sociale</a:t>
            </a:r>
          </a:p>
          <a:p>
            <a:pPr lvl="0"/>
            <a:r>
              <a:rPr lang="it-IT" dirty="0"/>
              <a:t>Docenti specializzati nelle attività di sostegno</a:t>
            </a:r>
          </a:p>
          <a:p>
            <a:r>
              <a:rPr lang="it-IT" dirty="0"/>
              <a:t>Enti locali</a:t>
            </a:r>
          </a:p>
        </p:txBody>
      </p:sp>
    </p:spTree>
    <p:extLst>
      <p:ext uri="{BB962C8B-B14F-4D97-AF65-F5344CB8AC3E}">
        <p14:creationId xmlns:p14="http://schemas.microsoft.com/office/powerpoint/2010/main" val="2069727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Referenti multimedialità </a:t>
            </a:r>
            <a:br>
              <a:rPr lang="it-IT" dirty="0" smtClean="0"/>
            </a:br>
            <a:r>
              <a:rPr lang="it-IT" dirty="0" smtClean="0"/>
              <a:t> n.3 Docenti</a:t>
            </a:r>
            <a:endParaRPr lang="it-IT" dirty="0"/>
          </a:p>
        </p:txBody>
      </p:sp>
      <p:sp>
        <p:nvSpPr>
          <p:cNvPr id="3" name="Segnaposto contenuto 2"/>
          <p:cNvSpPr>
            <a:spLocks noGrp="1"/>
          </p:cNvSpPr>
          <p:nvPr>
            <p:ph idx="1"/>
          </p:nvPr>
        </p:nvSpPr>
        <p:spPr/>
        <p:txBody>
          <a:bodyPr/>
          <a:lstStyle/>
          <a:p>
            <a:r>
              <a:rPr lang="it-IT" dirty="0"/>
              <a:t>I Referenti saranno uno per ogni ordine di scuola, che opereranno in stretta collaborazione con il Gruppo di Lavoro per l’integrazione e la FS Area 2</a:t>
            </a:r>
          </a:p>
          <a:p>
            <a:pPr marL="0" indent="0">
              <a:buNone/>
            </a:pPr>
            <a:endParaRPr lang="it-IT" dirty="0"/>
          </a:p>
        </p:txBody>
      </p:sp>
    </p:spTree>
    <p:extLst>
      <p:ext uri="{BB962C8B-B14F-4D97-AF65-F5344CB8AC3E}">
        <p14:creationId xmlns:p14="http://schemas.microsoft.com/office/powerpoint/2010/main" val="506491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Referenti multimedialità</a:t>
            </a:r>
            <a:br>
              <a:rPr lang="it-IT" dirty="0" smtClean="0"/>
            </a:br>
            <a:r>
              <a:rPr lang="it-IT" dirty="0" smtClean="0"/>
              <a:t>Incarichi e Relazioni</a:t>
            </a:r>
            <a:endParaRPr lang="it-IT" dirty="0"/>
          </a:p>
        </p:txBody>
      </p:sp>
      <p:sp>
        <p:nvSpPr>
          <p:cNvPr id="3" name="Segnaposto contenuto 2"/>
          <p:cNvSpPr>
            <a:spLocks noGrp="1"/>
          </p:cNvSpPr>
          <p:nvPr>
            <p:ph sz="half" idx="1"/>
          </p:nvPr>
        </p:nvSpPr>
        <p:spPr/>
        <p:txBody>
          <a:bodyPr>
            <a:normAutofit fontScale="47500" lnSpcReduction="20000"/>
          </a:bodyPr>
          <a:lstStyle/>
          <a:p>
            <a:r>
              <a:rPr lang="it-IT" dirty="0"/>
              <a:t>Gestione e potenziamento delle risorse multimediali in dotazione all’Istituto, in particolar modo per i BES.</a:t>
            </a:r>
          </a:p>
          <a:p>
            <a:r>
              <a:rPr lang="it-IT" dirty="0"/>
              <a:t>Supporto a docenti e studenti per un uso corretto dell’aula di informatica</a:t>
            </a:r>
          </a:p>
          <a:p>
            <a:r>
              <a:rPr lang="it-IT" dirty="0"/>
              <a:t>Promozione della comunicazione tra docenti in merito a problemi, informazioni ed aggiornamenti relativi all’uso della multimedialità ed informazione ai docenti sul formato digitale in cui fornire gli elaborati prodotti nell’Istituto</a:t>
            </a:r>
          </a:p>
          <a:p>
            <a:r>
              <a:rPr lang="it-IT" dirty="0"/>
              <a:t>Monitoraggio costante dell’uso delle tecnologie e dei laboratori (es.: numero delle ore di uso dei laboratori, delle classi che li usano e dei docenti interessati), al fine di verificare la funzionalità degli investimenti.</a:t>
            </a:r>
          </a:p>
          <a:p>
            <a:r>
              <a:rPr lang="it-IT" dirty="0"/>
              <a:t>Facilitazione per la produzione di materiali relativi a progetti ed attività didattiche svolti nell’Istituto da inserire nel sito web</a:t>
            </a:r>
          </a:p>
          <a:p>
            <a:r>
              <a:rPr lang="it-IT" dirty="0"/>
              <a:t>Gestione del sito web: predisposizione di aree riservate ed aggiornamento del calendario integrato degli incontri ed inserimento in tempo reale di documenti nelle aree riservate.</a:t>
            </a:r>
          </a:p>
          <a:p>
            <a:r>
              <a:rPr lang="it-IT" dirty="0"/>
              <a:t>Organizzazione di incontri teorici e pratici inerenti la LIM</a:t>
            </a:r>
          </a:p>
          <a:p>
            <a:r>
              <a:rPr lang="it-IT" dirty="0"/>
              <a:t>Referenti portale ARGO (scuola primaria e secondaria)</a:t>
            </a:r>
          </a:p>
          <a:p>
            <a:endParaRPr lang="it-IT" dirty="0"/>
          </a:p>
        </p:txBody>
      </p:sp>
      <p:sp>
        <p:nvSpPr>
          <p:cNvPr id="4" name="Segnaposto contenuto 3"/>
          <p:cNvSpPr>
            <a:spLocks noGrp="1"/>
          </p:cNvSpPr>
          <p:nvPr>
            <p:ph sz="half" idx="2"/>
          </p:nvPr>
        </p:nvSpPr>
        <p:spPr/>
        <p:txBody>
          <a:bodyPr>
            <a:normAutofit fontScale="47500" lnSpcReduction="20000"/>
          </a:bodyPr>
          <a:lstStyle/>
          <a:p>
            <a:pPr lvl="0"/>
            <a:r>
              <a:rPr lang="it-IT" dirty="0"/>
              <a:t>Collaboratori DS</a:t>
            </a:r>
          </a:p>
          <a:p>
            <a:pPr lvl="0"/>
            <a:r>
              <a:rPr lang="it-IT" dirty="0"/>
              <a:t>Referente al Bilancio Sociale </a:t>
            </a:r>
          </a:p>
          <a:p>
            <a:pPr lvl="0"/>
            <a:r>
              <a:rPr lang="it-IT" dirty="0"/>
              <a:t>Gruppo di lavoro per l’Integrazione</a:t>
            </a:r>
          </a:p>
          <a:p>
            <a:r>
              <a:rPr lang="it-IT" dirty="0"/>
              <a:t>Personale ATA designato</a:t>
            </a:r>
          </a:p>
        </p:txBody>
      </p:sp>
    </p:spTree>
    <p:extLst>
      <p:ext uri="{BB962C8B-B14F-4D97-AF65-F5344CB8AC3E}">
        <p14:creationId xmlns:p14="http://schemas.microsoft.com/office/powerpoint/2010/main" val="1144771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Referente Indicazioni Nazionali </a:t>
            </a:r>
            <a:br>
              <a:rPr lang="it-IT" dirty="0" smtClean="0"/>
            </a:br>
            <a:r>
              <a:rPr lang="it-IT" dirty="0" smtClean="0"/>
              <a:t> n.1 Docente</a:t>
            </a:r>
            <a:endParaRPr lang="it-IT" dirty="0"/>
          </a:p>
        </p:txBody>
      </p:sp>
      <p:sp>
        <p:nvSpPr>
          <p:cNvPr id="3" name="Segnaposto contenuto 2"/>
          <p:cNvSpPr>
            <a:spLocks noGrp="1"/>
          </p:cNvSpPr>
          <p:nvPr>
            <p:ph idx="1"/>
          </p:nvPr>
        </p:nvSpPr>
        <p:spPr/>
        <p:txBody>
          <a:bodyPr>
            <a:normAutofit/>
          </a:bodyPr>
          <a:lstStyle/>
          <a:p>
            <a:r>
              <a:rPr lang="it-IT" dirty="0"/>
              <a:t>Figura rilevante per la determinazione del curricolo verticale di Istituto e l’unitarietà della programmazione educativa e didattica.</a:t>
            </a:r>
          </a:p>
          <a:p>
            <a:r>
              <a:rPr lang="it-IT" dirty="0"/>
              <a:t>Opera in stretta collaborazione con i 2 Docenti Coordinatori di Dipartimento (scuola Secondaria), 1 Docente Presidente di Interclasse (scuola Primaria), i Referenti di Plesso (scuola dell’Infanzia</a:t>
            </a:r>
            <a:r>
              <a:rPr lang="it-IT" dirty="0" smtClean="0"/>
              <a:t>)</a:t>
            </a:r>
            <a:endParaRPr lang="it-IT" dirty="0"/>
          </a:p>
        </p:txBody>
      </p:sp>
    </p:spTree>
    <p:extLst>
      <p:ext uri="{BB962C8B-B14F-4D97-AF65-F5344CB8AC3E}">
        <p14:creationId xmlns:p14="http://schemas.microsoft.com/office/powerpoint/2010/main" val="1584356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Referente Indicazioni Nazionali </a:t>
            </a:r>
            <a:br>
              <a:rPr lang="it-IT" dirty="0" smtClean="0"/>
            </a:br>
            <a:r>
              <a:rPr lang="it-IT" dirty="0" smtClean="0"/>
              <a:t>Incarichi e Relazioni</a:t>
            </a:r>
            <a:endParaRPr lang="it-IT" dirty="0"/>
          </a:p>
        </p:txBody>
      </p:sp>
      <p:sp>
        <p:nvSpPr>
          <p:cNvPr id="3" name="Segnaposto contenuto 2"/>
          <p:cNvSpPr>
            <a:spLocks noGrp="1"/>
          </p:cNvSpPr>
          <p:nvPr>
            <p:ph sz="half" idx="1"/>
          </p:nvPr>
        </p:nvSpPr>
        <p:spPr/>
        <p:txBody>
          <a:bodyPr>
            <a:normAutofit fontScale="92500"/>
          </a:bodyPr>
          <a:lstStyle/>
          <a:p>
            <a:r>
              <a:rPr lang="it-IT" dirty="0"/>
              <a:t>Partecipazione e conferenze di servizio e incontri</a:t>
            </a:r>
          </a:p>
          <a:p>
            <a:r>
              <a:rPr lang="it-IT" dirty="0"/>
              <a:t>Collaborazione nella gestione della formazione per i docenti</a:t>
            </a:r>
          </a:p>
          <a:p>
            <a:r>
              <a:rPr lang="it-IT" dirty="0"/>
              <a:t>Raccolta di materiale e collaborazione nella redazione del curricolo verticale di Istituto</a:t>
            </a:r>
          </a:p>
          <a:p>
            <a:endParaRPr lang="it-IT" dirty="0"/>
          </a:p>
        </p:txBody>
      </p:sp>
      <p:sp>
        <p:nvSpPr>
          <p:cNvPr id="4" name="Segnaposto contenuto 3"/>
          <p:cNvSpPr>
            <a:spLocks noGrp="1"/>
          </p:cNvSpPr>
          <p:nvPr>
            <p:ph sz="half" idx="2"/>
          </p:nvPr>
        </p:nvSpPr>
        <p:spPr/>
        <p:txBody>
          <a:bodyPr>
            <a:normAutofit fontScale="92500"/>
          </a:bodyPr>
          <a:lstStyle/>
          <a:p>
            <a:pPr lvl="0"/>
            <a:r>
              <a:rPr lang="it-IT" dirty="0"/>
              <a:t>Collaboratori DS</a:t>
            </a:r>
          </a:p>
          <a:p>
            <a:pPr lvl="0"/>
            <a:r>
              <a:rPr lang="it-IT" dirty="0"/>
              <a:t>Referente al Bilancio Sociale </a:t>
            </a:r>
          </a:p>
          <a:p>
            <a:pPr lvl="0"/>
            <a:r>
              <a:rPr lang="it-IT" dirty="0"/>
              <a:t>Gruppo di lavoro per l’Integrazione</a:t>
            </a:r>
          </a:p>
          <a:p>
            <a:pPr lvl="0"/>
            <a:r>
              <a:rPr lang="it-IT" dirty="0"/>
              <a:t>Docenti Coordinatori di Dipartimento, Presidenti di Interclasse, Referenti di Plesso</a:t>
            </a:r>
          </a:p>
          <a:p>
            <a:r>
              <a:rPr lang="it-IT" dirty="0"/>
              <a:t>Personale ATA designato</a:t>
            </a:r>
          </a:p>
        </p:txBody>
      </p:sp>
    </p:spTree>
    <p:extLst>
      <p:ext uri="{BB962C8B-B14F-4D97-AF65-F5344CB8AC3E}">
        <p14:creationId xmlns:p14="http://schemas.microsoft.com/office/powerpoint/2010/main" val="1860807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Info utili</a:t>
            </a:r>
            <a:endParaRPr lang="it-IT" dirty="0"/>
          </a:p>
        </p:txBody>
      </p:sp>
      <p:sp>
        <p:nvSpPr>
          <p:cNvPr id="5" name="Segnaposto contenuto 4"/>
          <p:cNvSpPr>
            <a:spLocks noGrp="1"/>
          </p:cNvSpPr>
          <p:nvPr>
            <p:ph idx="1"/>
          </p:nvPr>
        </p:nvSpPr>
        <p:spPr/>
        <p:txBody>
          <a:bodyPr/>
          <a:lstStyle/>
          <a:p>
            <a:r>
              <a:rPr lang="it-IT" dirty="0" smtClean="0"/>
              <a:t>Quantità e durata degli incontri, la partecipazione continuativa ai quali è vincolante</a:t>
            </a:r>
          </a:p>
          <a:p>
            <a:r>
              <a:rPr lang="it-IT" dirty="0" smtClean="0"/>
              <a:t>Massimo due incarichi afferenti il profilo gestionale</a:t>
            </a:r>
          </a:p>
          <a:p>
            <a:r>
              <a:rPr lang="it-IT" dirty="0" smtClean="0"/>
              <a:t>Relazione finale dettagliata, da produrre entro e non oltre il 15 giugno 2015</a:t>
            </a:r>
            <a:endParaRPr lang="it-IT"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60648"/>
            <a:ext cx="20193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0744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 utili</a:t>
            </a:r>
            <a:endParaRPr lang="it-IT" dirty="0"/>
          </a:p>
        </p:txBody>
      </p:sp>
      <p:sp>
        <p:nvSpPr>
          <p:cNvPr id="3" name="Segnaposto contenuto 2"/>
          <p:cNvSpPr>
            <a:spLocks noGrp="1"/>
          </p:cNvSpPr>
          <p:nvPr>
            <p:ph idx="1"/>
          </p:nvPr>
        </p:nvSpPr>
        <p:spPr/>
        <p:txBody>
          <a:bodyPr/>
          <a:lstStyle/>
          <a:p>
            <a:r>
              <a:rPr lang="it-IT" dirty="0" smtClean="0"/>
              <a:t>Termine ultimo presentazione domande: 18 settembre 2014</a:t>
            </a:r>
          </a:p>
          <a:p>
            <a:r>
              <a:rPr lang="it-IT" dirty="0" smtClean="0"/>
              <a:t>Candidature valutate dallo Staff Dirigenziale, che presenterà successivamente al Collegio una proposta organica di attribuzione di incarichi, sulla quale il Collegio sarà chiamato ad esprimersi, entro fine settembre 2014.</a:t>
            </a:r>
            <a:endParaRPr lang="it-IT"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528"/>
            <a:ext cx="20193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263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22374"/>
            <a:ext cx="4261445" cy="2556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501008"/>
            <a:ext cx="4517132" cy="2553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6126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STAFF DIRIGENZIALE</a:t>
            </a:r>
            <a:endParaRPr lang="it-IT" dirty="0"/>
          </a:p>
        </p:txBody>
      </p:sp>
      <p:sp>
        <p:nvSpPr>
          <p:cNvPr id="3" name="Segnaposto contenuto 2"/>
          <p:cNvSpPr>
            <a:spLocks noGrp="1"/>
          </p:cNvSpPr>
          <p:nvPr>
            <p:ph idx="1"/>
          </p:nvPr>
        </p:nvSpPr>
        <p:spPr/>
        <p:txBody>
          <a:bodyPr/>
          <a:lstStyle/>
          <a:p>
            <a:r>
              <a:rPr lang="it-IT" dirty="0" smtClean="0"/>
              <a:t>Collaboratore Vicario e secondo Collaboratore</a:t>
            </a:r>
          </a:p>
          <a:p>
            <a:r>
              <a:rPr lang="it-IT" dirty="0" smtClean="0"/>
              <a:t>Referente Bilancio sociale</a:t>
            </a:r>
          </a:p>
          <a:p>
            <a:r>
              <a:rPr lang="it-IT" dirty="0" smtClean="0"/>
              <a:t>Funzioni Strumentali</a:t>
            </a:r>
          </a:p>
          <a:p>
            <a:r>
              <a:rPr lang="it-IT" dirty="0" smtClean="0"/>
              <a:t>Referenti di Plesso</a:t>
            </a:r>
            <a:endParaRPr lang="it-I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0384" y="4257675"/>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25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Gruppi di Lavoro</a:t>
            </a:r>
            <a:endParaRPr lang="it-IT" dirty="0"/>
          </a:p>
        </p:txBody>
      </p:sp>
      <p:sp>
        <p:nvSpPr>
          <p:cNvPr id="3" name="Segnaposto contenuto 2"/>
          <p:cNvSpPr>
            <a:spLocks noGrp="1"/>
          </p:cNvSpPr>
          <p:nvPr>
            <p:ph idx="1"/>
          </p:nvPr>
        </p:nvSpPr>
        <p:spPr/>
        <p:txBody>
          <a:bodyPr/>
          <a:lstStyle/>
          <a:p>
            <a:r>
              <a:rPr lang="it-IT" dirty="0" smtClean="0"/>
              <a:t>Presieduti dai Componenti lo Staff</a:t>
            </a:r>
          </a:p>
          <a:p>
            <a:r>
              <a:rPr lang="it-IT" dirty="0" smtClean="0"/>
              <a:t>Formati da: Referenti per l’Integrazione, Presidenti di Interclasse, Coordinatori di Classe, Coordinatori di Dipartimento, Referenti per la Multimedialità, Referente Indicazioni Nazionali</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3075" y="4581128"/>
            <a:ext cx="1962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7698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1 – n.1 docente</a:t>
            </a:r>
            <a:endParaRPr lang="it-IT" dirty="0"/>
          </a:p>
        </p:txBody>
      </p:sp>
      <p:sp>
        <p:nvSpPr>
          <p:cNvPr id="3" name="Segnaposto contenuto 2"/>
          <p:cNvSpPr>
            <a:spLocks noGrp="1"/>
          </p:cNvSpPr>
          <p:nvPr>
            <p:ph idx="1"/>
          </p:nvPr>
        </p:nvSpPr>
        <p:spPr/>
        <p:txBody>
          <a:bodyPr/>
          <a:lstStyle/>
          <a:p>
            <a:r>
              <a:rPr lang="it-IT" dirty="0"/>
              <a:t>Figura chiave, di ampie vedute, con compiti di sintesi e di valorizzazione delle professionalità dei singoli.</a:t>
            </a:r>
          </a:p>
          <a:p>
            <a:r>
              <a:rPr lang="it-IT" dirty="0"/>
              <a:t>Sarà affiancato da un Gruppo di lavoro formato da 1 responsabile di plesso di Scuola dell’Infanzia, 1 Presidente di Interclasse di Scuola Primaria, 1 Coordinatore di Classe di Scuola Secondaria.</a:t>
            </a:r>
          </a:p>
          <a:p>
            <a:endParaRPr lang="it-IT" dirty="0"/>
          </a:p>
        </p:txBody>
      </p:sp>
    </p:spTree>
    <p:extLst>
      <p:ext uri="{BB962C8B-B14F-4D97-AF65-F5344CB8AC3E}">
        <p14:creationId xmlns:p14="http://schemas.microsoft.com/office/powerpoint/2010/main" val="2601883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1 - Incarichi e Relazioni</a:t>
            </a:r>
            <a:endParaRPr lang="it-IT" dirty="0"/>
          </a:p>
        </p:txBody>
      </p:sp>
      <p:sp>
        <p:nvSpPr>
          <p:cNvPr id="3" name="Segnaposto contenuto 2"/>
          <p:cNvSpPr>
            <a:spLocks noGrp="1"/>
          </p:cNvSpPr>
          <p:nvPr>
            <p:ph sz="half" idx="1"/>
          </p:nvPr>
        </p:nvSpPr>
        <p:spPr/>
        <p:txBody>
          <a:bodyPr>
            <a:normAutofit fontScale="55000" lnSpcReduction="20000"/>
          </a:bodyPr>
          <a:lstStyle/>
          <a:p>
            <a:r>
              <a:rPr lang="it-IT" dirty="0"/>
              <a:t>Coordinamento attività e verifica del POF, in stretto collegamento con il PAI</a:t>
            </a:r>
          </a:p>
          <a:p>
            <a:r>
              <a:rPr lang="it-IT" dirty="0"/>
              <a:t>Coordinamento attività curriculare, in particolar modo per quanto attiene la circolazione delle informazioni</a:t>
            </a:r>
          </a:p>
          <a:p>
            <a:r>
              <a:rPr lang="it-IT" dirty="0"/>
              <a:t>Organizzazione, gestione e aggiornamenti del POF</a:t>
            </a:r>
          </a:p>
          <a:p>
            <a:r>
              <a:rPr lang="it-IT" dirty="0"/>
              <a:t>Diffusione del POF </a:t>
            </a:r>
            <a:r>
              <a:rPr lang="it-IT" dirty="0">
                <a:sym typeface="Wingdings"/>
              </a:rPr>
              <a:t></a:t>
            </a:r>
            <a:r>
              <a:rPr lang="it-IT" dirty="0"/>
              <a:t>individuazione modalità di diffusione per famiglie  e personale</a:t>
            </a:r>
          </a:p>
          <a:p>
            <a:r>
              <a:rPr lang="it-IT" dirty="0"/>
              <a:t>Coordinamento dei progetti afferenti al progetto portante dell’Istituto </a:t>
            </a:r>
            <a:r>
              <a:rPr lang="it-IT" dirty="0">
                <a:sym typeface="Wingdings"/>
              </a:rPr>
              <a:t></a:t>
            </a:r>
            <a:r>
              <a:rPr lang="it-IT" dirty="0"/>
              <a:t> da valutare con il Collegio; in base alle decisioni assunte, organizzazione progetti </a:t>
            </a:r>
            <a:r>
              <a:rPr lang="it-IT" b="1" u="sng" dirty="0"/>
              <a:t>entro il 30 ottobre 2014</a:t>
            </a:r>
            <a:endParaRPr lang="it-IT" dirty="0"/>
          </a:p>
          <a:p>
            <a:r>
              <a:rPr lang="it-IT" dirty="0"/>
              <a:t>Supporto alla definizione del curricolo verticale di Istituto, alla luce delle Indicazioni Nazionali </a:t>
            </a:r>
            <a:r>
              <a:rPr lang="it-IT" dirty="0">
                <a:sym typeface="Wingdings"/>
              </a:rPr>
              <a:t></a:t>
            </a:r>
            <a:r>
              <a:rPr lang="it-IT" dirty="0"/>
              <a:t> stretto raccordo con referente </a:t>
            </a:r>
            <a:r>
              <a:rPr lang="it-IT" dirty="0" err="1"/>
              <a:t>Ind.Naz</a:t>
            </a:r>
            <a:r>
              <a:rPr lang="it-IT" dirty="0"/>
              <a:t>. per curricolo verticale, con pianificazione progettualità</a:t>
            </a:r>
          </a:p>
        </p:txBody>
      </p:sp>
      <p:sp>
        <p:nvSpPr>
          <p:cNvPr id="4" name="Segnaposto contenuto 3"/>
          <p:cNvSpPr>
            <a:spLocks noGrp="1"/>
          </p:cNvSpPr>
          <p:nvPr>
            <p:ph sz="half" idx="2"/>
          </p:nvPr>
        </p:nvSpPr>
        <p:spPr/>
        <p:txBody>
          <a:bodyPr>
            <a:normAutofit fontScale="55000" lnSpcReduction="20000"/>
          </a:bodyPr>
          <a:lstStyle/>
          <a:p>
            <a:pPr lvl="0"/>
            <a:r>
              <a:rPr lang="it-IT" dirty="0"/>
              <a:t>Collaboratori DS</a:t>
            </a:r>
          </a:p>
          <a:p>
            <a:pPr lvl="0"/>
            <a:r>
              <a:rPr lang="it-IT" dirty="0"/>
              <a:t>Referente al Bilancio Sociale </a:t>
            </a:r>
          </a:p>
          <a:p>
            <a:pPr lvl="0"/>
            <a:r>
              <a:rPr lang="it-IT" dirty="0"/>
              <a:t>Gruppo di lavoro </a:t>
            </a:r>
          </a:p>
          <a:p>
            <a:pPr lvl="0"/>
            <a:r>
              <a:rPr lang="it-IT" dirty="0"/>
              <a:t>Referente Indicazioni Nazionali</a:t>
            </a:r>
          </a:p>
          <a:p>
            <a:pPr lvl="0"/>
            <a:r>
              <a:rPr lang="it-IT" dirty="0"/>
              <a:t>Docenti Referenti per l’Integrazione</a:t>
            </a:r>
          </a:p>
          <a:p>
            <a:r>
              <a:rPr lang="it-IT" dirty="0"/>
              <a:t>Personale ATA designato</a:t>
            </a:r>
          </a:p>
        </p:txBody>
      </p:sp>
    </p:spTree>
    <p:extLst>
      <p:ext uri="{BB962C8B-B14F-4D97-AF65-F5344CB8AC3E}">
        <p14:creationId xmlns:p14="http://schemas.microsoft.com/office/powerpoint/2010/main" val="3601234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2 – n.1 docente</a:t>
            </a:r>
            <a:endParaRPr lang="it-IT" dirty="0"/>
          </a:p>
        </p:txBody>
      </p:sp>
      <p:sp>
        <p:nvSpPr>
          <p:cNvPr id="3" name="Segnaposto contenuto 2"/>
          <p:cNvSpPr>
            <a:spLocks noGrp="1"/>
          </p:cNvSpPr>
          <p:nvPr>
            <p:ph idx="1"/>
          </p:nvPr>
        </p:nvSpPr>
        <p:spPr/>
        <p:txBody>
          <a:bodyPr/>
          <a:lstStyle/>
          <a:p>
            <a:r>
              <a:rPr lang="it-IT" dirty="0"/>
              <a:t>Figura fondamentale per l’accessibilità e fruibilità delle dotazioni tecnologiche. </a:t>
            </a:r>
          </a:p>
          <a:p>
            <a:r>
              <a:rPr lang="it-IT" dirty="0"/>
              <a:t>Sarà affiancato da un Gruppo di lavoro formato da 1 responsabile di plesso di Scuola dell’Infanzia, 1 Presidente di Interclasse di Scuola Primaria, 1 Coordinatore di Classe di Scuola Secondaria</a:t>
            </a:r>
            <a:r>
              <a:rPr lang="it-IT" dirty="0" smtClean="0"/>
              <a:t>.</a:t>
            </a:r>
            <a:endParaRPr lang="it-IT" dirty="0"/>
          </a:p>
        </p:txBody>
      </p:sp>
    </p:spTree>
    <p:extLst>
      <p:ext uri="{BB962C8B-B14F-4D97-AF65-F5344CB8AC3E}">
        <p14:creationId xmlns:p14="http://schemas.microsoft.com/office/powerpoint/2010/main" val="50156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2 - Incarichi e Relazioni</a:t>
            </a:r>
            <a:endParaRPr lang="it-IT" dirty="0"/>
          </a:p>
        </p:txBody>
      </p:sp>
      <p:sp>
        <p:nvSpPr>
          <p:cNvPr id="3" name="Segnaposto contenuto 2"/>
          <p:cNvSpPr>
            <a:spLocks noGrp="1"/>
          </p:cNvSpPr>
          <p:nvPr>
            <p:ph sz="half" idx="1"/>
          </p:nvPr>
        </p:nvSpPr>
        <p:spPr/>
        <p:txBody>
          <a:bodyPr>
            <a:normAutofit fontScale="47500" lnSpcReduction="20000"/>
          </a:bodyPr>
          <a:lstStyle/>
          <a:p>
            <a:r>
              <a:rPr lang="it-IT" dirty="0"/>
              <a:t>Tecnologie, laboratori e biblioteca</a:t>
            </a:r>
            <a:r>
              <a:rPr lang="it-IT" dirty="0">
                <a:sym typeface="Wingdings"/>
              </a:rPr>
              <a:t></a:t>
            </a:r>
            <a:r>
              <a:rPr lang="it-IT" dirty="0"/>
              <a:t> accessibilità e fruibilità degli stessi, preparazione di percorsi di lettura, in base a tematiche individuate e suggerite dai docenti stessi, derivanti da una conoscenza del patrimonio librario e multimediale presente in biblioteca ed attivati per tutto l’anno scolastico per gruppi di destinatari. </a:t>
            </a:r>
          </a:p>
          <a:p>
            <a:r>
              <a:rPr lang="it-IT" dirty="0"/>
              <a:t>Produzione materiali didattici e documentazione </a:t>
            </a:r>
            <a:r>
              <a:rPr lang="it-IT" dirty="0">
                <a:sym typeface="Wingdings"/>
              </a:rPr>
              <a:t></a:t>
            </a:r>
            <a:r>
              <a:rPr lang="it-IT" dirty="0"/>
              <a:t>preparazione di </a:t>
            </a:r>
            <a:r>
              <a:rPr lang="it-IT" dirty="0" err="1"/>
              <a:t>files</a:t>
            </a:r>
            <a:r>
              <a:rPr lang="it-IT" dirty="0"/>
              <a:t> e cartacei inerenti percorsi già progettati e buone pratiche</a:t>
            </a:r>
          </a:p>
          <a:p>
            <a:r>
              <a:rPr lang="it-IT" dirty="0"/>
              <a:t>Informazione e comunicazione in relazione alle esigenze formative dei docenti </a:t>
            </a:r>
            <a:r>
              <a:rPr lang="it-IT" dirty="0">
                <a:sym typeface="Wingdings"/>
              </a:rPr>
              <a:t></a:t>
            </a:r>
            <a:r>
              <a:rPr lang="it-IT" dirty="0"/>
              <a:t> elaborazione di un piano di formazione dei docenti </a:t>
            </a:r>
            <a:r>
              <a:rPr lang="it-IT" b="1" u="sng" dirty="0"/>
              <a:t>entro il 30 ottobre 2014</a:t>
            </a:r>
            <a:endParaRPr lang="it-IT" dirty="0"/>
          </a:p>
          <a:p>
            <a:r>
              <a:rPr lang="it-IT" dirty="0"/>
              <a:t>Definizione e stesura di un Piano Formativo di Istituto</a:t>
            </a:r>
          </a:p>
          <a:p>
            <a:r>
              <a:rPr lang="it-IT" dirty="0"/>
              <a:t>Metodologie e strategie di lavoro </a:t>
            </a:r>
            <a:r>
              <a:rPr lang="it-IT" dirty="0">
                <a:sym typeface="Wingdings"/>
              </a:rPr>
              <a:t></a:t>
            </a:r>
            <a:r>
              <a:rPr lang="it-IT" dirty="0"/>
              <a:t>aggiornamento didattica</a:t>
            </a:r>
          </a:p>
          <a:p>
            <a:r>
              <a:rPr lang="it-IT" dirty="0"/>
              <a:t>Controllo della validità dei processi formativi interni ed esterni e predisposizione di interventi di miglioramento</a:t>
            </a:r>
          </a:p>
          <a:p>
            <a:r>
              <a:rPr lang="it-IT" dirty="0"/>
              <a:t>Predisposizione di adeguata modulistica attinente il lavoro dei docenti </a:t>
            </a:r>
          </a:p>
          <a:p>
            <a:r>
              <a:rPr lang="it-IT" dirty="0"/>
              <a:t>Coordinamento per le attività di tirocinio in collaborazione con l’Università</a:t>
            </a:r>
          </a:p>
          <a:p>
            <a:endParaRPr lang="it-IT" dirty="0"/>
          </a:p>
        </p:txBody>
      </p:sp>
      <p:sp>
        <p:nvSpPr>
          <p:cNvPr id="4" name="Segnaposto contenuto 3"/>
          <p:cNvSpPr>
            <a:spLocks noGrp="1"/>
          </p:cNvSpPr>
          <p:nvPr>
            <p:ph sz="half" idx="2"/>
          </p:nvPr>
        </p:nvSpPr>
        <p:spPr/>
        <p:txBody>
          <a:bodyPr>
            <a:normAutofit fontScale="47500" lnSpcReduction="20000"/>
          </a:bodyPr>
          <a:lstStyle/>
          <a:p>
            <a:pPr lvl="0"/>
            <a:r>
              <a:rPr lang="it-IT" sz="1600" dirty="0"/>
              <a:t>Collaboratori DS</a:t>
            </a:r>
          </a:p>
          <a:p>
            <a:pPr lvl="0"/>
            <a:r>
              <a:rPr lang="it-IT" sz="1600" dirty="0"/>
              <a:t>Referente al Bilancio Sociale</a:t>
            </a:r>
          </a:p>
          <a:p>
            <a:pPr lvl="0"/>
            <a:r>
              <a:rPr lang="it-IT" sz="1600" dirty="0"/>
              <a:t>Gruppo di lavoro</a:t>
            </a:r>
          </a:p>
          <a:p>
            <a:pPr lvl="0"/>
            <a:r>
              <a:rPr lang="it-IT" sz="1600" dirty="0"/>
              <a:t>FS Area 6 </a:t>
            </a:r>
          </a:p>
          <a:p>
            <a:r>
              <a:rPr lang="it-IT" sz="1600" dirty="0"/>
              <a:t>Referenti Multimedialità</a:t>
            </a:r>
          </a:p>
        </p:txBody>
      </p:sp>
    </p:spTree>
    <p:extLst>
      <p:ext uri="{BB962C8B-B14F-4D97-AF65-F5344CB8AC3E}">
        <p14:creationId xmlns:p14="http://schemas.microsoft.com/office/powerpoint/2010/main" val="50867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3 – n.1 docente</a:t>
            </a:r>
            <a:endParaRPr lang="it-IT" dirty="0"/>
          </a:p>
        </p:txBody>
      </p:sp>
      <p:sp>
        <p:nvSpPr>
          <p:cNvPr id="3" name="Segnaposto contenuto 2"/>
          <p:cNvSpPr>
            <a:spLocks noGrp="1"/>
          </p:cNvSpPr>
          <p:nvPr>
            <p:ph idx="1"/>
          </p:nvPr>
        </p:nvSpPr>
        <p:spPr/>
        <p:txBody>
          <a:bodyPr>
            <a:normAutofit fontScale="92500" lnSpcReduction="20000"/>
          </a:bodyPr>
          <a:lstStyle/>
          <a:p>
            <a:r>
              <a:rPr lang="it-IT" dirty="0"/>
              <a:t>Figura fondamentale in funzione della continuità e dell’accompagnamento degli alunni durante la fase di passaggio ai vari ordini di scuola.</a:t>
            </a:r>
          </a:p>
          <a:p>
            <a:r>
              <a:rPr lang="it-IT" dirty="0"/>
              <a:t>Sarà affiancata da un Gruppo di lavoro formato dai 4  Responsabili di plesso di Scuola dell’Infanzia, 1 Presidente di Interclasse di Scuola Primaria (classe 5), 2 Coordinatori di Classe di Scuola Secondaria (1 e 3 anno). Si occuperà della continuità tra </a:t>
            </a:r>
            <a:r>
              <a:rPr lang="it-IT" b="1" u="sng" dirty="0"/>
              <a:t>tutti e tre</a:t>
            </a:r>
            <a:r>
              <a:rPr lang="it-IT" dirty="0"/>
              <a:t> gli ordini di scuola presenti nell’Istituto, compreso l’orientamento alla Scuola Secondaria di II grado. </a:t>
            </a:r>
          </a:p>
        </p:txBody>
      </p:sp>
    </p:spTree>
    <p:extLst>
      <p:ext uri="{BB962C8B-B14F-4D97-AF65-F5344CB8AC3E}">
        <p14:creationId xmlns:p14="http://schemas.microsoft.com/office/powerpoint/2010/main" val="7659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2063</Words>
  <Application>Microsoft Office PowerPoint</Application>
  <PresentationFormat>Presentazione su schermo (4:3)</PresentationFormat>
  <Paragraphs>188</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Tema di Office</vt:lpstr>
      <vt:lpstr>FUNZIONI STRUMENTALI</vt:lpstr>
      <vt:lpstr>Presentazione standard di PowerPoint</vt:lpstr>
      <vt:lpstr>STAFF DIRIGENZIALE</vt:lpstr>
      <vt:lpstr>Gruppi di Lavoro</vt:lpstr>
      <vt:lpstr>AREA 1 – n.1 docente</vt:lpstr>
      <vt:lpstr>Area 1 - Incarichi e Relazioni</vt:lpstr>
      <vt:lpstr>AREA 2 – n.1 docente</vt:lpstr>
      <vt:lpstr>Area 2 - Incarichi e Relazioni</vt:lpstr>
      <vt:lpstr>AREA 3 – n.1 docente</vt:lpstr>
      <vt:lpstr>Area 3 - Incarichi e Relazioni</vt:lpstr>
      <vt:lpstr>AREA 4 – n.1 docente</vt:lpstr>
      <vt:lpstr>AREA 4 – Incarichi e Relazioni</vt:lpstr>
      <vt:lpstr>AREA 5 – n.1 docente</vt:lpstr>
      <vt:lpstr>AREA 5 – Incarichi e Relazioni</vt:lpstr>
      <vt:lpstr>AREA 6 n.1 DOCENTE (DSA E BES) </vt:lpstr>
      <vt:lpstr>AREA 6 – Incarichi e Relazioni</vt:lpstr>
      <vt:lpstr>ALTRI INCARICHI</vt:lpstr>
      <vt:lpstr>Referente al Bilancio sociale</vt:lpstr>
      <vt:lpstr>Referente al Bilancio sociale   Incarichi e Relazioni</vt:lpstr>
      <vt:lpstr>Referenti per l’Integrazione   n.3 Docenti</vt:lpstr>
      <vt:lpstr>Referenti per l’Integrazione  Incarichi e Relazioni</vt:lpstr>
      <vt:lpstr>Referenti multimedialità   n.3 Docenti</vt:lpstr>
      <vt:lpstr>Referenti multimedialità Incarichi e Relazioni</vt:lpstr>
      <vt:lpstr>Referente Indicazioni Nazionali   n.1 Docente</vt:lpstr>
      <vt:lpstr>Referente Indicazioni Nazionali  Incarichi e Relazioni</vt:lpstr>
      <vt:lpstr>Info utili</vt:lpstr>
      <vt:lpstr>Info utili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FUNZIONI STRUMENTALI</dc:title>
  <dc:creator>portatile scuola</dc:creator>
  <cp:lastModifiedBy>portatile scuola</cp:lastModifiedBy>
  <cp:revision>7</cp:revision>
  <dcterms:created xsi:type="dcterms:W3CDTF">2014-09-10T15:51:26Z</dcterms:created>
  <dcterms:modified xsi:type="dcterms:W3CDTF">2014-09-10T16:41:52Z</dcterms:modified>
</cp:coreProperties>
</file>